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276" r:id="rId2"/>
    <p:sldId id="256" r:id="rId3"/>
    <p:sldId id="257" r:id="rId4"/>
    <p:sldId id="294" r:id="rId5"/>
    <p:sldId id="273" r:id="rId6"/>
    <p:sldId id="289" r:id="rId7"/>
    <p:sldId id="290" r:id="rId8"/>
    <p:sldId id="291" r:id="rId9"/>
    <p:sldId id="292" r:id="rId10"/>
    <p:sldId id="293" r:id="rId11"/>
    <p:sldId id="275" r:id="rId12"/>
    <p:sldId id="271" r:id="rId13"/>
    <p:sldId id="277" r:id="rId14"/>
    <p:sldId id="279" r:id="rId15"/>
    <p:sldId id="280" r:id="rId16"/>
    <p:sldId id="278" r:id="rId17"/>
    <p:sldId id="281" r:id="rId18"/>
    <p:sldId id="284" r:id="rId19"/>
    <p:sldId id="295" r:id="rId20"/>
    <p:sldId id="282" r:id="rId21"/>
    <p:sldId id="285" r:id="rId22"/>
    <p:sldId id="286" r:id="rId23"/>
    <p:sldId id="287" r:id="rId24"/>
    <p:sldId id="288" r:id="rId25"/>
    <p:sldId id="298" r:id="rId26"/>
    <p:sldId id="296" r:id="rId27"/>
    <p:sldId id="269" r:id="rId28"/>
    <p:sldId id="297" r:id="rId29"/>
    <p:sldId id="268" r:id="rId3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4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C2B85-2974-4002-AE6E-EFCB6A920BEE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5051D-E446-455D-835C-1E0B259FE44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5051D-E446-455D-835C-1E0B259FE44B}" type="slidenum">
              <a:rPr lang="pl-PL" smtClean="0"/>
              <a:pPr/>
              <a:t>28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rgbClr val="DAEFFE">
            <a:alpha val="9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9592" y="1196752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501650"/>
          </a:xfrm>
          <a:solidFill>
            <a:schemeClr val="bg1"/>
          </a:solidFill>
        </p:spPr>
        <p:txBody>
          <a:bodyPr/>
          <a:lstStyle/>
          <a:p>
            <a:endParaRPr lang="pl-PL"/>
          </a:p>
        </p:txBody>
      </p:sp>
      <p:pic>
        <p:nvPicPr>
          <p:cNvPr id="7" name="Picture 2" descr="C:\Documents and Settings\kszpakowski\Pulpit\loga_wsparcie.jpg"/>
          <p:cNvPicPr>
            <a:picLocks noChangeAspect="1" noChangeArrowheads="1"/>
          </p:cNvPicPr>
          <p:nvPr/>
        </p:nvPicPr>
        <p:blipFill>
          <a:blip r:embed="rId2" cstate="print"/>
          <a:srcRect t="21828" b="26198"/>
          <a:stretch>
            <a:fillRect/>
          </a:stretch>
        </p:blipFill>
        <p:spPr bwMode="auto">
          <a:xfrm>
            <a:off x="0" y="0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Łącznik prosty 8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381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0" y="6309320"/>
            <a:ext cx="9144000" cy="0"/>
          </a:xfrm>
          <a:prstGeom prst="line">
            <a:avLst/>
          </a:prstGeom>
          <a:ln w="381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solidFill>
          <a:srgbClr val="DA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43691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Picture 2" descr="C:\Documents and Settings\kszpakowski\Pulpit\loga_wsparcie.jpg"/>
          <p:cNvPicPr>
            <a:picLocks noChangeAspect="1" noChangeArrowheads="1"/>
          </p:cNvPicPr>
          <p:nvPr/>
        </p:nvPicPr>
        <p:blipFill>
          <a:blip r:embed="rId2" cstate="print"/>
          <a:srcRect t="21828" b="26198"/>
          <a:stretch>
            <a:fillRect/>
          </a:stretch>
        </p:blipFill>
        <p:spPr bwMode="auto">
          <a:xfrm>
            <a:off x="0" y="0"/>
            <a:ext cx="91440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stopki 4"/>
          <p:cNvSpPr txBox="1">
            <a:spLocks/>
          </p:cNvSpPr>
          <p:nvPr/>
        </p:nvSpPr>
        <p:spPr>
          <a:xfrm>
            <a:off x="0" y="6356350"/>
            <a:ext cx="9144000" cy="5016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Projekt </a:t>
            </a:r>
            <a:r>
              <a:rPr kumimoji="0" lang="pl-PL" sz="12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Kompleksowe wsparcie szkół – sukces edukacji</a:t>
            </a: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współfinansowany ze środków Unii Europejskiej w ramach Europejskiego Funduszu Społecznego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Łącznik prosty 8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381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>
            <a:off x="0" y="6309320"/>
            <a:ext cx="9144000" cy="0"/>
          </a:xfrm>
          <a:prstGeom prst="line">
            <a:avLst/>
          </a:prstGeom>
          <a:ln w="381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829DF-4A05-4879-8D5E-81C9F8020FC1}" type="datetimeFigureOut">
              <a:rPr lang="pl-PL" smtClean="0"/>
              <a:pPr/>
              <a:t>2013-02-23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5B7AE-CB0A-41FC-A748-A9482236F09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l-PL" smtClean="0"/>
          </a:p>
        </p:txBody>
      </p:sp>
      <p:pic>
        <p:nvPicPr>
          <p:cNvPr id="2051" name="Picture 4" descr="wsparcie_slaj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772400" cy="1470025"/>
          </a:xfrm>
        </p:spPr>
        <p:txBody>
          <a:bodyPr/>
          <a:lstStyle/>
          <a:p>
            <a:r>
              <a:rPr lang="pl-PL" b="1" dirty="0" smtClean="0">
                <a:solidFill>
                  <a:srgbClr val="002060"/>
                </a:solidFill>
                <a:latin typeface="Comic Sans MS" pitchFamily="66" charset="0"/>
              </a:rPr>
              <a:t>Rola i zadania Szkolnego Organizatora Rozwoju</a:t>
            </a:r>
            <a:endParaRPr lang="pl-PL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436096" y="4293096"/>
            <a:ext cx="2944416" cy="1752600"/>
          </a:xfrm>
        </p:spPr>
        <p:txBody>
          <a:bodyPr>
            <a:normAutofit/>
          </a:bodyPr>
          <a:lstStyle/>
          <a:p>
            <a:pPr algn="r"/>
            <a:r>
              <a:rPr lang="pl-PL" sz="2400" i="1" dirty="0" smtClean="0">
                <a:solidFill>
                  <a:schemeClr val="tx1"/>
                </a:solidFill>
                <a:latin typeface="Comic Sans MS" pitchFamily="66" charset="0"/>
              </a:rPr>
              <a:t>Ewa Sprawka</a:t>
            </a:r>
          </a:p>
          <a:p>
            <a:pPr algn="r"/>
            <a:r>
              <a:rPr lang="pl-PL" sz="2400" i="1" dirty="0" err="1" smtClean="0">
                <a:solidFill>
                  <a:schemeClr val="tx1"/>
                </a:solidFill>
                <a:latin typeface="Comic Sans MS" pitchFamily="66" charset="0"/>
              </a:rPr>
              <a:t>ŁCDNiKP</a:t>
            </a:r>
            <a:endParaRPr lang="pl-PL" sz="2400" i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0" y="6381328"/>
            <a:ext cx="9144000" cy="476672"/>
          </a:xfrm>
        </p:spPr>
        <p:txBody>
          <a:bodyPr/>
          <a:lstStyle/>
          <a:p>
            <a:pPr>
              <a:defRPr/>
            </a:pPr>
            <a:r>
              <a:rPr lang="pl-PL" sz="1100" dirty="0">
                <a:solidFill>
                  <a:schemeClr val="tx1"/>
                </a:solidFill>
                <a:latin typeface="Comic Sans MS" pitchFamily="66" charset="0"/>
              </a:rPr>
              <a:t>Projekt </a:t>
            </a:r>
            <a:r>
              <a:rPr lang="pl-PL" sz="1100" b="1" i="1" dirty="0">
                <a:solidFill>
                  <a:schemeClr val="tx1"/>
                </a:solidFill>
                <a:latin typeface="Comic Sans MS" pitchFamily="66" charset="0"/>
              </a:rPr>
              <a:t>Kompleksowe wsparcie szkół – sukces edukacji</a:t>
            </a:r>
            <a:r>
              <a:rPr lang="pl-PL" sz="11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pl-PL" sz="1100" dirty="0" smtClean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pl-PL" sz="1100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pl-PL" sz="1100" dirty="0" smtClean="0">
                <a:solidFill>
                  <a:schemeClr val="tx1"/>
                </a:solidFill>
                <a:latin typeface="Comic Sans MS" pitchFamily="66" charset="0"/>
              </a:rPr>
              <a:t>współfinansowany </a:t>
            </a:r>
            <a:r>
              <a:rPr lang="pl-PL" sz="1100" dirty="0">
                <a:solidFill>
                  <a:schemeClr val="tx1"/>
                </a:solidFill>
                <a:latin typeface="Comic Sans MS" pitchFamily="66" charset="0"/>
              </a:rPr>
              <a:t>ze środków Unii Europejskiej </a:t>
            </a:r>
            <a:r>
              <a:rPr lang="pl-PL" sz="1100" dirty="0" smtClean="0">
                <a:solidFill>
                  <a:schemeClr val="tx1"/>
                </a:solidFill>
                <a:latin typeface="Comic Sans MS" pitchFamily="66" charset="0"/>
              </a:rPr>
              <a:t>w </a:t>
            </a:r>
            <a:r>
              <a:rPr lang="pl-PL" sz="1100" dirty="0">
                <a:solidFill>
                  <a:schemeClr val="tx1"/>
                </a:solidFill>
                <a:latin typeface="Comic Sans MS" pitchFamily="66" charset="0"/>
              </a:rPr>
              <a:t>ramach Europejskiego Funduszu Społecznego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64807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rgbClr val="002060"/>
                </a:solidFill>
                <a:latin typeface="Comic Sans MS" pitchFamily="66" charset="0"/>
              </a:rPr>
              <a:t>Szkolny Organizator Rozwoju Edukacji</a:t>
            </a:r>
            <a:endParaRPr lang="pl-PL" sz="32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420887"/>
            <a:ext cx="8229600" cy="2952329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 smtClean="0">
                <a:latin typeface="Comic Sans MS" pitchFamily="66" charset="0"/>
              </a:rPr>
              <a:t>zewnętrzny konsultant, który wspiera dyrektora i nauczycieli, </a:t>
            </a:r>
            <a:r>
              <a:rPr lang="pl-PL" dirty="0">
                <a:latin typeface="Comic Sans MS" pitchFamily="66" charset="0"/>
              </a:rPr>
              <a:t>towarzysząc oraz służąc pomocą na kolejnych etapach </a:t>
            </a:r>
            <a:r>
              <a:rPr lang="pl-PL" dirty="0" smtClean="0">
                <a:latin typeface="Comic Sans MS" pitchFamily="66" charset="0"/>
              </a:rPr>
              <a:t>doskonalenia i wdrażania ukształtowanych umiejętności.</a:t>
            </a:r>
            <a:endParaRPr lang="pl-PL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712968" cy="436910"/>
          </a:xfrm>
        </p:spPr>
        <p:txBody>
          <a:bodyPr>
            <a:noAutofit/>
          </a:bodyPr>
          <a:lstStyle/>
          <a:p>
            <a:r>
              <a:rPr lang="pl-PL" sz="4000" dirty="0" smtClean="0">
                <a:solidFill>
                  <a:srgbClr val="002060"/>
                </a:solidFill>
                <a:latin typeface="Comic Sans MS" pitchFamily="66" charset="0"/>
              </a:rPr>
              <a:t>Szkolny organizator rozwoju</a:t>
            </a:r>
            <a:endParaRPr lang="pl-PL" sz="4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608" y="2132856"/>
            <a:ext cx="3106688" cy="37444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2200" u="sng" dirty="0" smtClean="0">
                <a:latin typeface="Comic Sans MS" pitchFamily="66" charset="0"/>
              </a:rPr>
              <a:t>Jest:</a:t>
            </a:r>
          </a:p>
          <a:p>
            <a:pPr>
              <a:buNone/>
            </a:pPr>
            <a:r>
              <a:rPr lang="pl-PL" sz="2200" dirty="0" smtClean="0">
                <a:latin typeface="Comic Sans MS" pitchFamily="66" charset="0"/>
              </a:rPr>
              <a:t>inicjatorem;</a:t>
            </a:r>
          </a:p>
          <a:p>
            <a:pPr>
              <a:buNone/>
            </a:pPr>
            <a:r>
              <a:rPr lang="pl-PL" sz="2200" dirty="0" smtClean="0">
                <a:latin typeface="Comic Sans MS" pitchFamily="66" charset="0"/>
              </a:rPr>
              <a:t>koordynatorem;</a:t>
            </a:r>
          </a:p>
          <a:p>
            <a:pPr>
              <a:buNone/>
            </a:pPr>
            <a:r>
              <a:rPr lang="pl-PL" sz="2200" dirty="0" smtClean="0">
                <a:latin typeface="Comic Sans MS" pitchFamily="66" charset="0"/>
              </a:rPr>
              <a:t>moderatorem;</a:t>
            </a:r>
          </a:p>
          <a:p>
            <a:pPr>
              <a:buNone/>
            </a:pPr>
            <a:r>
              <a:rPr lang="pl-PL" sz="2200" dirty="0" smtClean="0">
                <a:latin typeface="Comic Sans MS" pitchFamily="66" charset="0"/>
              </a:rPr>
              <a:t>pomocnikiem;</a:t>
            </a:r>
          </a:p>
          <a:p>
            <a:pPr>
              <a:spcBef>
                <a:spcPts val="0"/>
              </a:spcBef>
              <a:buNone/>
            </a:pPr>
            <a:endParaRPr lang="pl-PL" sz="22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pl-PL" sz="2200" u="sng" dirty="0" smtClean="0">
                <a:latin typeface="Comic Sans MS" pitchFamily="66" charset="0"/>
              </a:rPr>
              <a:t>Odpowiada za:</a:t>
            </a:r>
          </a:p>
          <a:p>
            <a:pPr marL="0" indent="0">
              <a:buNone/>
            </a:pPr>
            <a:r>
              <a:rPr lang="pl-PL" sz="2200" dirty="0" smtClean="0">
                <a:latin typeface="Comic Sans MS" pitchFamily="66" charset="0"/>
              </a:rPr>
              <a:t>proces, procedurę wsparcia;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712968" cy="436910"/>
          </a:xfrm>
        </p:spPr>
        <p:txBody>
          <a:bodyPr>
            <a:noAutofit/>
          </a:bodyPr>
          <a:lstStyle/>
          <a:p>
            <a:r>
              <a:rPr lang="pl-PL" sz="4000" dirty="0" smtClean="0">
                <a:solidFill>
                  <a:srgbClr val="002060"/>
                </a:solidFill>
                <a:latin typeface="Comic Sans MS" pitchFamily="66" charset="0"/>
              </a:rPr>
              <a:t>Szkolny organizator rozwoju</a:t>
            </a:r>
            <a:endParaRPr lang="pl-PL" sz="4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608" y="2132856"/>
            <a:ext cx="3106688" cy="37444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2200" u="sng" dirty="0" smtClean="0">
                <a:latin typeface="Comic Sans MS" pitchFamily="66" charset="0"/>
              </a:rPr>
              <a:t>Jest:</a:t>
            </a:r>
          </a:p>
          <a:p>
            <a:pPr>
              <a:buNone/>
            </a:pPr>
            <a:r>
              <a:rPr lang="pl-PL" sz="2200" dirty="0" smtClean="0">
                <a:latin typeface="Comic Sans MS" pitchFamily="66" charset="0"/>
              </a:rPr>
              <a:t>inicjatorem; </a:t>
            </a:r>
          </a:p>
          <a:p>
            <a:pPr>
              <a:buNone/>
            </a:pPr>
            <a:r>
              <a:rPr lang="pl-PL" sz="2200" dirty="0" smtClean="0">
                <a:latin typeface="Comic Sans MS" pitchFamily="66" charset="0"/>
              </a:rPr>
              <a:t>koordynatorem;</a:t>
            </a:r>
          </a:p>
          <a:p>
            <a:pPr>
              <a:buNone/>
            </a:pPr>
            <a:r>
              <a:rPr lang="pl-PL" sz="2200" dirty="0" smtClean="0">
                <a:latin typeface="Comic Sans MS" pitchFamily="66" charset="0"/>
              </a:rPr>
              <a:t>moderatorem;</a:t>
            </a:r>
          </a:p>
          <a:p>
            <a:pPr>
              <a:buNone/>
            </a:pPr>
            <a:r>
              <a:rPr lang="pl-PL" sz="2200" dirty="0" smtClean="0">
                <a:latin typeface="Comic Sans MS" pitchFamily="66" charset="0"/>
              </a:rPr>
              <a:t>pomocnikiem;</a:t>
            </a:r>
          </a:p>
          <a:p>
            <a:pPr>
              <a:spcBef>
                <a:spcPts val="0"/>
              </a:spcBef>
              <a:buNone/>
            </a:pPr>
            <a:endParaRPr lang="pl-PL" sz="22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pl-PL" sz="2200" u="sng" dirty="0" smtClean="0">
                <a:latin typeface="Comic Sans MS" pitchFamily="66" charset="0"/>
              </a:rPr>
              <a:t>Odpowiada za:</a:t>
            </a:r>
          </a:p>
          <a:p>
            <a:pPr marL="0" indent="0">
              <a:buNone/>
            </a:pPr>
            <a:r>
              <a:rPr lang="pl-PL" sz="2200" dirty="0" smtClean="0">
                <a:latin typeface="Comic Sans MS" pitchFamily="66" charset="0"/>
              </a:rPr>
              <a:t>proces, procedurę wsparcia;</a:t>
            </a:r>
          </a:p>
        </p:txBody>
      </p:sp>
      <p:sp>
        <p:nvSpPr>
          <p:cNvPr id="4" name="Prostokąt 3"/>
          <p:cNvSpPr/>
          <p:nvPr/>
        </p:nvSpPr>
        <p:spPr>
          <a:xfrm>
            <a:off x="4788024" y="2132856"/>
            <a:ext cx="403244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2200" u="sng" dirty="0" smtClean="0">
                <a:latin typeface="Comic Sans MS" pitchFamily="66" charset="0"/>
              </a:rPr>
              <a:t>Nie jest:</a:t>
            </a:r>
          </a:p>
          <a:p>
            <a:r>
              <a:rPr lang="pl-PL" sz="2200" dirty="0" smtClean="0">
                <a:latin typeface="Comic Sans MS" pitchFamily="66" charset="0"/>
              </a:rPr>
              <a:t>ekspertem merytorycznym;</a:t>
            </a:r>
          </a:p>
          <a:p>
            <a:endParaRPr lang="pl-PL" sz="2200" u="sng" dirty="0" smtClean="0">
              <a:latin typeface="Comic Sans MS" pitchFamily="66" charset="0"/>
            </a:endParaRPr>
          </a:p>
          <a:p>
            <a:endParaRPr lang="pl-PL" sz="2200" u="sng" dirty="0" smtClean="0">
              <a:latin typeface="Comic Sans MS" pitchFamily="66" charset="0"/>
            </a:endParaRPr>
          </a:p>
          <a:p>
            <a:endParaRPr lang="pl-PL" sz="2200" u="sng" dirty="0" smtClean="0">
              <a:latin typeface="Comic Sans MS" pitchFamily="66" charset="0"/>
            </a:endParaRPr>
          </a:p>
          <a:p>
            <a:endParaRPr lang="pl-PL" sz="2200" u="sng" dirty="0" smtClean="0">
              <a:latin typeface="Comic Sans MS" pitchFamily="66" charset="0"/>
            </a:endParaRPr>
          </a:p>
          <a:p>
            <a:endParaRPr lang="pl-PL" sz="2200" u="sng" dirty="0" smtClean="0">
              <a:latin typeface="Comic Sans MS" pitchFamily="66" charset="0"/>
            </a:endParaRPr>
          </a:p>
          <a:p>
            <a:r>
              <a:rPr lang="pl-PL" sz="2200" u="sng" dirty="0" smtClean="0">
                <a:latin typeface="Comic Sans MS" pitchFamily="66" charset="0"/>
              </a:rPr>
              <a:t>Nie odpowiada za:</a:t>
            </a:r>
          </a:p>
          <a:p>
            <a:r>
              <a:rPr lang="pl-PL" sz="2200" dirty="0" smtClean="0">
                <a:latin typeface="Comic Sans MS" pitchFamily="66" charset="0"/>
              </a:rPr>
              <a:t>poziom ukształtowanych umiejętności i wykorzystanie ich w praktyce szkolnej;</a:t>
            </a:r>
          </a:p>
        </p:txBody>
      </p:sp>
      <p:cxnSp>
        <p:nvCxnSpPr>
          <p:cNvPr id="6" name="Łącznik prosty 5"/>
          <p:cNvCxnSpPr/>
          <p:nvPr/>
        </p:nvCxnSpPr>
        <p:spPr>
          <a:xfrm>
            <a:off x="4572000" y="2132856"/>
            <a:ext cx="0" cy="3816424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64807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chemeClr val="tx2"/>
                </a:solidFill>
                <a:latin typeface="Comic Sans MS" pitchFamily="66" charset="0"/>
              </a:rPr>
              <a:t>Etapy realizacji procesu wsparcia</a:t>
            </a:r>
            <a:endParaRPr lang="pl-PL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9592" y="2276872"/>
            <a:ext cx="7344816" cy="3600400"/>
          </a:xfrm>
        </p:spPr>
        <p:txBody>
          <a:bodyPr>
            <a:normAutofit/>
          </a:bodyPr>
          <a:lstStyle/>
          <a:p>
            <a:pPr marL="987425" indent="-987425">
              <a:spcBef>
                <a:spcPts val="0"/>
              </a:spcBef>
              <a:spcAft>
                <a:spcPts val="1800"/>
              </a:spcAft>
              <a:buAutoNum type="romanUcPeriod"/>
            </a:pPr>
            <a:r>
              <a:rPr lang="pl-PL" sz="2800" dirty="0" smtClean="0">
                <a:latin typeface="Comic Sans MS" pitchFamily="66" charset="0"/>
              </a:rPr>
              <a:t>Diagnoza</a:t>
            </a:r>
          </a:p>
          <a:p>
            <a:pPr marL="987425" indent="-987425">
              <a:spcBef>
                <a:spcPts val="0"/>
              </a:spcBef>
              <a:spcAft>
                <a:spcPts val="1800"/>
              </a:spcAft>
              <a:buNone/>
            </a:pPr>
            <a:r>
              <a:rPr lang="pl-PL" sz="2800" dirty="0" smtClean="0">
                <a:latin typeface="Comic Sans MS" pitchFamily="66" charset="0"/>
              </a:rPr>
              <a:t>II.    Doskonalenie pracy nauczycieli</a:t>
            </a:r>
          </a:p>
          <a:p>
            <a:pPr marL="987425" indent="-987425">
              <a:spcBef>
                <a:spcPts val="0"/>
              </a:spcBef>
              <a:spcAft>
                <a:spcPts val="1800"/>
              </a:spcAft>
              <a:buNone/>
            </a:pPr>
            <a:r>
              <a:rPr lang="pl-PL" sz="2800" dirty="0" smtClean="0">
                <a:latin typeface="Comic Sans MS" pitchFamily="66" charset="0"/>
              </a:rPr>
              <a:t>III.  Wdrożenie nowych umiejętności do praktyki szkolnej</a:t>
            </a:r>
          </a:p>
          <a:p>
            <a:pPr marL="987425" indent="-987425">
              <a:spcBef>
                <a:spcPts val="0"/>
              </a:spcBef>
              <a:spcAft>
                <a:spcPts val="1800"/>
              </a:spcAft>
              <a:buNone/>
            </a:pPr>
            <a:r>
              <a:rPr lang="pl-PL" sz="2800" dirty="0" smtClean="0">
                <a:latin typeface="Comic Sans MS" pitchFamily="66" charset="0"/>
              </a:rPr>
              <a:t>IV.   Przygotowanie sprawozdania </a:t>
            </a:r>
            <a:br>
              <a:rPr lang="pl-PL" sz="2800" dirty="0" smtClean="0">
                <a:latin typeface="Comic Sans MS" pitchFamily="66" charset="0"/>
              </a:rPr>
            </a:br>
            <a:r>
              <a:rPr lang="pl-PL" sz="2800" dirty="0" smtClean="0">
                <a:latin typeface="Comic Sans MS" pitchFamily="66" charset="0"/>
              </a:rPr>
              <a:t>z rocznego planu wspomagania</a:t>
            </a:r>
            <a:endParaRPr lang="pl-PL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64807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chemeClr val="tx2"/>
                </a:solidFill>
                <a:latin typeface="Comic Sans MS" pitchFamily="66" charset="0"/>
              </a:rPr>
              <a:t>Etapy realizacji procesu wsparcia</a:t>
            </a:r>
            <a:endParaRPr lang="pl-PL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600400"/>
          </a:xfrm>
        </p:spPr>
        <p:txBody>
          <a:bodyPr>
            <a:normAutofit/>
          </a:bodyPr>
          <a:lstStyle/>
          <a:p>
            <a:pPr marL="987425" indent="-987425">
              <a:spcBef>
                <a:spcPts val="0"/>
              </a:spcBef>
              <a:spcAft>
                <a:spcPts val="1800"/>
              </a:spcAft>
              <a:buAutoNum type="romanUcPeriod"/>
            </a:pPr>
            <a:r>
              <a:rPr lang="pl-PL" sz="2800" b="1" dirty="0" smtClean="0">
                <a:latin typeface="Comic Sans MS" pitchFamily="66" charset="0"/>
              </a:rPr>
              <a:t>Diagnoza:</a:t>
            </a:r>
          </a:p>
          <a:p>
            <a:pPr marL="987425" indent="-357188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l-PL" sz="2400" dirty="0" smtClean="0">
                <a:latin typeface="Comic Sans MS" pitchFamily="66" charset="0"/>
              </a:rPr>
              <a:t>wywiad z dyrektorem – 2 godz</a:t>
            </a:r>
            <a:r>
              <a:rPr lang="pl-PL" sz="2400" dirty="0" smtClean="0">
                <a:latin typeface="Comic Sans MS" pitchFamily="66" charset="0"/>
              </a:rPr>
              <a:t>.</a:t>
            </a:r>
            <a:endParaRPr lang="pl-PL" sz="2400" dirty="0" smtClean="0">
              <a:latin typeface="Comic Sans MS" pitchFamily="66" charset="0"/>
            </a:endParaRPr>
          </a:p>
          <a:p>
            <a:pPr marL="987425" indent="-357188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l-PL" sz="2400" dirty="0" smtClean="0">
                <a:latin typeface="Comic Sans MS" pitchFamily="66" charset="0"/>
              </a:rPr>
              <a:t>wywiad z nauczycielami – 2 godz</a:t>
            </a:r>
            <a:r>
              <a:rPr lang="pl-PL" sz="2400" dirty="0" smtClean="0">
                <a:latin typeface="Comic Sans MS" pitchFamily="66" charset="0"/>
              </a:rPr>
              <a:t>.</a:t>
            </a:r>
            <a:endParaRPr lang="pl-PL" sz="2400" dirty="0" smtClean="0">
              <a:latin typeface="Comic Sans MS" pitchFamily="66" charset="0"/>
            </a:endParaRPr>
          </a:p>
          <a:p>
            <a:pPr marL="987425" indent="-357188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l-PL" sz="2400" dirty="0" smtClean="0">
                <a:latin typeface="Comic Sans MS" pitchFamily="66" charset="0"/>
              </a:rPr>
              <a:t>warsztat diagnostyczno-rozwojowego dla zespołu wyłonionego z rady pedagogicznej – 4 godz</a:t>
            </a:r>
            <a:r>
              <a:rPr lang="pl-PL" sz="2400" dirty="0" smtClean="0">
                <a:latin typeface="Comic Sans MS" pitchFamily="66" charset="0"/>
              </a:rPr>
              <a:t>.</a:t>
            </a:r>
            <a:endParaRPr lang="pl-PL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64807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chemeClr val="tx2"/>
                </a:solidFill>
                <a:latin typeface="Comic Sans MS" pitchFamily="66" charset="0"/>
              </a:rPr>
              <a:t>Etapy realizacji procesu wsparcia</a:t>
            </a:r>
            <a:endParaRPr lang="pl-PL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600400"/>
          </a:xfrm>
        </p:spPr>
        <p:txBody>
          <a:bodyPr>
            <a:normAutofit/>
          </a:bodyPr>
          <a:lstStyle/>
          <a:p>
            <a:pPr marL="987425" indent="-987425">
              <a:spcBef>
                <a:spcPts val="0"/>
              </a:spcBef>
              <a:spcAft>
                <a:spcPts val="1800"/>
              </a:spcAft>
              <a:buAutoNum type="romanUcPeriod" startAt="2"/>
            </a:pPr>
            <a:r>
              <a:rPr lang="pl-PL" sz="2800" b="1" dirty="0" smtClean="0">
                <a:latin typeface="Comic Sans MS" pitchFamily="66" charset="0"/>
              </a:rPr>
              <a:t>Doskonalenie pracy nauczycieli:</a:t>
            </a:r>
          </a:p>
          <a:p>
            <a:pPr marL="1071563" indent="-441325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l-PL" sz="2400" dirty="0" smtClean="0">
                <a:latin typeface="Comic Sans MS" pitchFamily="66" charset="0"/>
              </a:rPr>
              <a:t>warsztaty dla nauczycieli – 15 godz</a:t>
            </a:r>
            <a:r>
              <a:rPr lang="pl-PL" sz="2400" dirty="0" smtClean="0">
                <a:latin typeface="Comic Sans MS" pitchFamily="66" charset="0"/>
              </a:rPr>
              <a:t>.</a:t>
            </a:r>
            <a:endParaRPr lang="pl-PL" sz="2400" dirty="0" smtClean="0">
              <a:latin typeface="Comic Sans MS" pitchFamily="66" charset="0"/>
            </a:endParaRPr>
          </a:p>
          <a:p>
            <a:pPr marL="1071563" indent="-441325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l-PL" sz="2400" dirty="0" smtClean="0">
                <a:latin typeface="Comic Sans MS" pitchFamily="66" charset="0"/>
              </a:rPr>
              <a:t>inne formy spotkań grupowych (wykłady, konsultacje grupowe) – 12 godz</a:t>
            </a:r>
            <a:r>
              <a:rPr lang="pl-PL" sz="2400" dirty="0" smtClean="0">
                <a:latin typeface="Comic Sans MS" pitchFamily="66" charset="0"/>
              </a:rPr>
              <a:t>.</a:t>
            </a:r>
            <a:endParaRPr lang="pl-PL" sz="2400" b="1" dirty="0" smtClean="0">
              <a:latin typeface="Comic Sans MS" pitchFamily="66" charset="0"/>
            </a:endParaRPr>
          </a:p>
          <a:p>
            <a:pPr marL="987425" indent="-987425">
              <a:spcBef>
                <a:spcPts val="0"/>
              </a:spcBef>
              <a:spcAft>
                <a:spcPts val="1800"/>
              </a:spcAft>
              <a:buNone/>
            </a:pPr>
            <a:endParaRPr lang="pl-PL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64807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chemeClr val="tx2"/>
                </a:solidFill>
                <a:latin typeface="Comic Sans MS" pitchFamily="66" charset="0"/>
              </a:rPr>
              <a:t>Etapy realizacji procesu wsparcia</a:t>
            </a:r>
            <a:endParaRPr lang="pl-PL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600400"/>
          </a:xfrm>
        </p:spPr>
        <p:txBody>
          <a:bodyPr>
            <a:normAutofit fontScale="92500" lnSpcReduction="10000"/>
          </a:bodyPr>
          <a:lstStyle/>
          <a:p>
            <a:pPr marL="987425" indent="-987425">
              <a:spcBef>
                <a:spcPts val="0"/>
              </a:spcBef>
              <a:spcAft>
                <a:spcPts val="1800"/>
              </a:spcAft>
              <a:buNone/>
            </a:pPr>
            <a:r>
              <a:rPr lang="pl-PL" sz="2800" b="1" dirty="0" smtClean="0">
                <a:latin typeface="Comic Sans MS" pitchFamily="66" charset="0"/>
              </a:rPr>
              <a:t>III.  Wdrożenie nowych umiejętności nauczycieli do praktyki szkolnej:</a:t>
            </a:r>
          </a:p>
          <a:p>
            <a:pPr marL="1166813" indent="-452438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l-PL" sz="2600" dirty="0" smtClean="0">
                <a:latin typeface="Comic Sans MS" pitchFamily="66" charset="0"/>
              </a:rPr>
              <a:t>konsultacje indywidualne (spotkania </a:t>
            </a:r>
            <a:r>
              <a:rPr lang="pl-PL" sz="2600" dirty="0" err="1" smtClean="0">
                <a:latin typeface="Comic Sans MS" pitchFamily="66" charset="0"/>
              </a:rPr>
              <a:t>coachingowe</a:t>
            </a:r>
            <a:r>
              <a:rPr lang="pl-PL" sz="2600" dirty="0" smtClean="0">
                <a:latin typeface="Comic Sans MS" pitchFamily="66" charset="0"/>
              </a:rPr>
              <a:t>, indywidualne poradnictwo dla dyrektora i nauczycieli) – 10 godz</a:t>
            </a:r>
            <a:r>
              <a:rPr lang="pl-PL" sz="2600" dirty="0" smtClean="0">
                <a:latin typeface="Comic Sans MS" pitchFamily="66" charset="0"/>
              </a:rPr>
              <a:t>.</a:t>
            </a:r>
            <a:endParaRPr lang="pl-PL" sz="2600" dirty="0" smtClean="0">
              <a:latin typeface="Comic Sans MS" pitchFamily="66" charset="0"/>
            </a:endParaRPr>
          </a:p>
          <a:p>
            <a:pPr marL="1166813" indent="-452438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l-PL" sz="2600" dirty="0" smtClean="0">
                <a:latin typeface="Comic Sans MS" pitchFamily="66" charset="0"/>
              </a:rPr>
              <a:t>wspólna analiza trudności związanych </a:t>
            </a:r>
            <a:br>
              <a:rPr lang="pl-PL" sz="2600" dirty="0" smtClean="0">
                <a:latin typeface="Comic Sans MS" pitchFamily="66" charset="0"/>
              </a:rPr>
            </a:br>
            <a:r>
              <a:rPr lang="pl-PL" sz="2600" dirty="0" smtClean="0">
                <a:latin typeface="Comic Sans MS" pitchFamily="66" charset="0"/>
              </a:rPr>
              <a:t>z wykorzystaniem w bieżącej pracy nowych procedur i zasad działania </a:t>
            </a:r>
            <a:br>
              <a:rPr lang="pl-PL" sz="2600" dirty="0" smtClean="0">
                <a:latin typeface="Comic Sans MS" pitchFamily="66" charset="0"/>
              </a:rPr>
            </a:br>
            <a:r>
              <a:rPr lang="pl-PL" sz="2600" dirty="0" smtClean="0">
                <a:latin typeface="Comic Sans MS" pitchFamily="66" charset="0"/>
              </a:rPr>
              <a:t>(konsultacje grupowe) – 5 godz</a:t>
            </a:r>
            <a:r>
              <a:rPr lang="pl-PL" sz="2600" dirty="0" smtClean="0">
                <a:latin typeface="Comic Sans MS" pitchFamily="66" charset="0"/>
              </a:rPr>
              <a:t>.</a:t>
            </a:r>
            <a:endParaRPr lang="pl-PL" sz="2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64807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chemeClr val="tx2"/>
                </a:solidFill>
                <a:latin typeface="Comic Sans MS" pitchFamily="66" charset="0"/>
              </a:rPr>
              <a:t>Etapy realizacji procesu wsparcia</a:t>
            </a:r>
            <a:endParaRPr lang="pl-PL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276872"/>
            <a:ext cx="8352928" cy="3816424"/>
          </a:xfrm>
        </p:spPr>
        <p:txBody>
          <a:bodyPr>
            <a:normAutofit fontScale="85000" lnSpcReduction="20000"/>
          </a:bodyPr>
          <a:lstStyle/>
          <a:p>
            <a:pPr marL="987425" indent="-987425">
              <a:spcBef>
                <a:spcPts val="0"/>
              </a:spcBef>
              <a:spcAft>
                <a:spcPts val="1800"/>
              </a:spcAft>
              <a:buAutoNum type="romanUcPeriod" startAt="4"/>
            </a:pPr>
            <a:r>
              <a:rPr lang="pl-PL" sz="2800" b="1" dirty="0" smtClean="0">
                <a:latin typeface="Comic Sans MS" pitchFamily="66" charset="0"/>
              </a:rPr>
              <a:t>Przygotowanie sprawozdania </a:t>
            </a:r>
            <a:br>
              <a:rPr lang="pl-PL" sz="2800" b="1" dirty="0" smtClean="0">
                <a:latin typeface="Comic Sans MS" pitchFamily="66" charset="0"/>
              </a:rPr>
            </a:br>
            <a:r>
              <a:rPr lang="pl-PL" sz="2800" b="1" dirty="0" smtClean="0">
                <a:latin typeface="Comic Sans MS" pitchFamily="66" charset="0"/>
              </a:rPr>
              <a:t>z rocznego planu wspomagania:</a:t>
            </a:r>
          </a:p>
          <a:p>
            <a:pPr marL="893763" indent="-357188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tabLst>
                <a:tab pos="893763" algn="l"/>
              </a:tabLst>
            </a:pPr>
            <a:r>
              <a:rPr lang="pl-PL" sz="2800" dirty="0" smtClean="0">
                <a:latin typeface="Comic Sans MS" pitchFamily="66" charset="0"/>
              </a:rPr>
              <a:t>przygotowanie i przeprowadzenie ankiet </a:t>
            </a:r>
            <a:br>
              <a:rPr lang="pl-PL" sz="2800" dirty="0" smtClean="0">
                <a:latin typeface="Comic Sans MS" pitchFamily="66" charset="0"/>
              </a:rPr>
            </a:br>
            <a:r>
              <a:rPr lang="pl-PL" sz="2800" dirty="0" smtClean="0">
                <a:latin typeface="Comic Sans MS" pitchFamily="66" charset="0"/>
              </a:rPr>
              <a:t>z przebiegu wspomagania – 2 godz</a:t>
            </a:r>
            <a:r>
              <a:rPr lang="pl-PL" sz="2800" dirty="0" smtClean="0">
                <a:latin typeface="Comic Sans MS" pitchFamily="66" charset="0"/>
              </a:rPr>
              <a:t>.</a:t>
            </a:r>
            <a:endParaRPr lang="pl-PL" sz="2800" dirty="0" smtClean="0">
              <a:latin typeface="Comic Sans MS" pitchFamily="66" charset="0"/>
            </a:endParaRPr>
          </a:p>
          <a:p>
            <a:pPr marL="893763" indent="-357188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tabLst>
                <a:tab pos="893763" algn="l"/>
              </a:tabLst>
            </a:pPr>
            <a:r>
              <a:rPr lang="pl-PL" sz="2800" dirty="0" smtClean="0">
                <a:latin typeface="Comic Sans MS" pitchFamily="66" charset="0"/>
              </a:rPr>
              <a:t>opracowanie sprawozdania z rocznego planu wspomagania, a następnie przedstawienie sprawozdania dyrektorowi i nauczycielom – 4 godz</a:t>
            </a:r>
            <a:r>
              <a:rPr lang="pl-PL" sz="2800" dirty="0" smtClean="0">
                <a:latin typeface="Comic Sans MS" pitchFamily="66" charset="0"/>
              </a:rPr>
              <a:t>.</a:t>
            </a:r>
            <a:endParaRPr lang="pl-PL" sz="2800" dirty="0" smtClean="0">
              <a:latin typeface="Comic Sans MS" pitchFamily="66" charset="0"/>
            </a:endParaRPr>
          </a:p>
          <a:p>
            <a:pPr marL="893763" indent="-357188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tabLst>
                <a:tab pos="893763" algn="l"/>
              </a:tabLst>
            </a:pPr>
            <a:r>
              <a:rPr lang="pl-PL" sz="2800" dirty="0" smtClean="0">
                <a:latin typeface="Comic Sans MS" pitchFamily="66" charset="0"/>
              </a:rPr>
              <a:t>przygotowanie (wspólnie z dyrektorem </a:t>
            </a:r>
            <a:br>
              <a:rPr lang="pl-PL" sz="2800" dirty="0" smtClean="0">
                <a:latin typeface="Comic Sans MS" pitchFamily="66" charset="0"/>
              </a:rPr>
            </a:br>
            <a:r>
              <a:rPr lang="pl-PL" sz="2800" dirty="0" smtClean="0">
                <a:latin typeface="Comic Sans MS" pitchFamily="66" charset="0"/>
              </a:rPr>
              <a:t>i nauczycielami) rekomendacji do pracy w kolejnym roku szkolnym – 3 godz</a:t>
            </a:r>
            <a:r>
              <a:rPr lang="pl-PL" sz="2800" dirty="0" smtClean="0">
                <a:latin typeface="Comic Sans MS" pitchFamily="66" charset="0"/>
              </a:rPr>
              <a:t>.</a:t>
            </a:r>
            <a:endParaRPr lang="pl-PL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2204864"/>
            <a:ext cx="3754760" cy="3744416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sz="2000" b="1" dirty="0" smtClean="0">
                <a:latin typeface="Comic Sans MS" pitchFamily="66" charset="0"/>
              </a:rPr>
              <a:t>pomoc</a:t>
            </a:r>
            <a:r>
              <a:rPr lang="pl-PL" sz="2000" dirty="0" smtClean="0">
                <a:latin typeface="Comic Sans MS" pitchFamily="66" charset="0"/>
              </a:rPr>
              <a:t> dyrektorowi w:</a:t>
            </a:r>
          </a:p>
          <a:p>
            <a:pPr marL="273050" indent="-273050">
              <a:spcBef>
                <a:spcPts val="600"/>
              </a:spcBef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diagnozowaniu potrzeb szkoły;</a:t>
            </a:r>
          </a:p>
          <a:p>
            <a:pPr marL="273050" indent="-273050">
              <a:spcBef>
                <a:spcPts val="600"/>
              </a:spcBef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formułowaniu celów wynikających ze zdiagnozowanych potrzeb;</a:t>
            </a:r>
          </a:p>
          <a:p>
            <a:pPr marL="273050" indent="-273050">
              <a:spcBef>
                <a:spcPts val="600"/>
              </a:spcBef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interpretowaniu danych </a:t>
            </a:r>
            <a:br>
              <a:rPr lang="pl-PL" sz="2000" dirty="0" smtClean="0">
                <a:latin typeface="Comic Sans MS" pitchFamily="66" charset="0"/>
              </a:rPr>
            </a:br>
            <a:r>
              <a:rPr lang="pl-PL" sz="2000" dirty="0" smtClean="0">
                <a:latin typeface="Comic Sans MS" pitchFamily="66" charset="0"/>
              </a:rPr>
              <a:t>o sytuacji w szkole; </a:t>
            </a:r>
            <a:endParaRPr lang="pl-PL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2204864"/>
            <a:ext cx="3754760" cy="3744416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sz="2000" b="1" dirty="0" smtClean="0">
                <a:latin typeface="Comic Sans MS" pitchFamily="66" charset="0"/>
              </a:rPr>
              <a:t>pomoc</a:t>
            </a:r>
            <a:r>
              <a:rPr lang="pl-PL" sz="2000" dirty="0" smtClean="0">
                <a:latin typeface="Comic Sans MS" pitchFamily="66" charset="0"/>
              </a:rPr>
              <a:t> dyrektorowi w:</a:t>
            </a:r>
          </a:p>
          <a:p>
            <a:pPr marL="273050" indent="-273050">
              <a:spcBef>
                <a:spcPts val="600"/>
              </a:spcBef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diagnozowaniu potrzeb szkoły;</a:t>
            </a:r>
          </a:p>
          <a:p>
            <a:pPr marL="273050" indent="-273050">
              <a:spcBef>
                <a:spcPts val="600"/>
              </a:spcBef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formułowaniu celów wynikających ze zdiagnozowanych potrzeb;</a:t>
            </a:r>
          </a:p>
          <a:p>
            <a:pPr marL="273050" indent="-273050">
              <a:spcBef>
                <a:spcPts val="600"/>
              </a:spcBef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interpretowaniu danych </a:t>
            </a:r>
            <a:br>
              <a:rPr lang="pl-PL" sz="2000" dirty="0" smtClean="0">
                <a:latin typeface="Comic Sans MS" pitchFamily="66" charset="0"/>
              </a:rPr>
            </a:br>
            <a:r>
              <a:rPr lang="pl-PL" sz="2000" dirty="0" smtClean="0">
                <a:latin typeface="Comic Sans MS" pitchFamily="66" charset="0"/>
              </a:rPr>
              <a:t>o sytuacji w szkole; </a:t>
            </a:r>
            <a:endParaRPr lang="pl-PL" sz="2000" dirty="0">
              <a:latin typeface="Comic Sans MS" pitchFamily="66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5220072" y="2204864"/>
            <a:ext cx="298782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Szkoły/dyrektora</a:t>
            </a:r>
          </a:p>
          <a:p>
            <a:pPr marL="357188" indent="-273050">
              <a:spcAft>
                <a:spcPts val="600"/>
              </a:spcAft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przeprowadzenie autodiagnozy;</a:t>
            </a:r>
          </a:p>
          <a:p>
            <a:pPr marL="357188" indent="-273050">
              <a:spcAft>
                <a:spcPts val="600"/>
              </a:spcAft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określenie priorytetów rozwoju szkoły;</a:t>
            </a:r>
          </a:p>
          <a:p>
            <a:pPr marL="357188" indent="-273050">
              <a:spcAft>
                <a:spcPts val="600"/>
              </a:spcAft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sformułowanie oczekiwań; </a:t>
            </a:r>
            <a:endParaRPr lang="pl-PL" sz="2000" dirty="0">
              <a:latin typeface="Comic Sans MS" pitchFamily="66" charset="0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060848"/>
            <a:ext cx="0" cy="3816424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457200" y="1484783"/>
            <a:ext cx="8229600" cy="432048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l-PL" sz="4000" b="1" dirty="0" smtClean="0">
                <a:solidFill>
                  <a:srgbClr val="002060"/>
                </a:solidFill>
                <a:latin typeface="Comic Sans MS" pitchFamily="66" charset="0"/>
              </a:rPr>
              <a:t>Ważne!</a:t>
            </a:r>
          </a:p>
          <a:p>
            <a:pPr marL="0" indent="0" algn="ctr">
              <a:buNone/>
            </a:pPr>
            <a:endParaRPr lang="pl-PL" dirty="0" smtClean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pl-PL" dirty="0" smtClean="0">
                <a:latin typeface="Comic Sans MS" pitchFamily="66" charset="0"/>
              </a:rPr>
              <a:t>Zadaniem SORE </a:t>
            </a:r>
            <a:r>
              <a:rPr lang="pl-PL" b="1" u="sng" dirty="0" smtClean="0">
                <a:latin typeface="Comic Sans MS" pitchFamily="66" charset="0"/>
              </a:rPr>
              <a:t>nie jest </a:t>
            </a:r>
            <a:r>
              <a:rPr lang="pl-PL" dirty="0" smtClean="0">
                <a:latin typeface="Comic Sans MS" pitchFamily="66" charset="0"/>
              </a:rPr>
              <a:t>prowadzenie kolejnej ewaluacji w szkole.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SORE bazuje na informacjach przekazanych mu przez dyrektora w trakcie wywiadu oraz na wiedzy pozyskanej od nauczycieli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w trakcie spotkania z rada pedagogiczną. 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204864"/>
            <a:ext cx="4042792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wsparcie</a:t>
            </a:r>
            <a:r>
              <a:rPr lang="pl-PL" sz="2000" dirty="0" smtClean="0">
                <a:latin typeface="Comic Sans MS" pitchFamily="66" charset="0"/>
              </a:rPr>
              <a:t> szkoły w przygotowaniu „szytego na miarę” rocznego planu wspomagania, ściśle odpowiadającego na potrzeby szkoły;</a:t>
            </a:r>
            <a:endParaRPr lang="pl-PL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204864"/>
            <a:ext cx="4042792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wsparcie</a:t>
            </a:r>
            <a:r>
              <a:rPr lang="pl-PL" sz="2000" dirty="0" smtClean="0">
                <a:latin typeface="Comic Sans MS" pitchFamily="66" charset="0"/>
              </a:rPr>
              <a:t> szkoły w przygotowaniu „szytego na miarę” rocznego planu wspomagania, ściśle odpowiadającego na potrzeby szkoły;</a:t>
            </a:r>
            <a:endParaRPr lang="pl-PL" sz="2000" dirty="0">
              <a:latin typeface="Comic Sans MS" pitchFamily="66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932040" y="2204864"/>
            <a:ext cx="36004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Szkoły/dyrektora</a:t>
            </a:r>
          </a:p>
          <a:p>
            <a:pPr>
              <a:buNone/>
            </a:pPr>
            <a:r>
              <a:rPr lang="pl-PL" sz="2000" dirty="0" smtClean="0">
                <a:latin typeface="Comic Sans MS" pitchFamily="66" charset="0"/>
              </a:rPr>
              <a:t>zaplanowanie konkretnych działań i skonstruowanie rocznego planu wspomagania;</a:t>
            </a:r>
            <a:endParaRPr lang="pl-PL" sz="2000" dirty="0">
              <a:latin typeface="Comic Sans MS" pitchFamily="66" charset="0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060848"/>
            <a:ext cx="0" cy="2232248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204864"/>
            <a:ext cx="4042792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buNone/>
            </a:pPr>
            <a:r>
              <a:rPr lang="pl-PL" sz="2000" dirty="0" smtClean="0">
                <a:latin typeface="Comic Sans MS" pitchFamily="66" charset="0"/>
              </a:rPr>
              <a:t>wsparcie szkoły w przygotowaniu „szytego na miarę” rocznego planu wspomagania, ściśle odpowiadającego na potrzeby szkoły;</a:t>
            </a:r>
            <a:endParaRPr lang="pl-PL" sz="2000" dirty="0">
              <a:latin typeface="Comic Sans MS" pitchFamily="66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932040" y="2204864"/>
            <a:ext cx="36004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Szkoły/dyrektora</a:t>
            </a:r>
          </a:p>
          <a:p>
            <a:pPr>
              <a:buNone/>
            </a:pPr>
            <a:r>
              <a:rPr lang="pl-PL" sz="2000" dirty="0" smtClean="0">
                <a:latin typeface="Comic Sans MS" pitchFamily="66" charset="0"/>
              </a:rPr>
              <a:t>zaplanowanie konkretnych działań i skonstruowanie rocznego planu wspomagania;</a:t>
            </a:r>
            <a:endParaRPr lang="pl-PL" sz="2000" dirty="0">
              <a:latin typeface="Comic Sans MS" pitchFamily="66" charset="0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060848"/>
            <a:ext cx="0" cy="2232248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467544" y="4437112"/>
            <a:ext cx="842493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l-PL" b="1" dirty="0" smtClean="0">
                <a:solidFill>
                  <a:srgbClr val="002060"/>
                </a:solidFill>
                <a:latin typeface="Comic Sans MS" pitchFamily="66" charset="0"/>
              </a:rPr>
              <a:t>Ważne!</a:t>
            </a:r>
          </a:p>
          <a:p>
            <a:pPr algn="ctr"/>
            <a:r>
              <a:rPr lang="pl-PL" dirty="0" smtClean="0">
                <a:latin typeface="Comic Sans MS" pitchFamily="66" charset="0"/>
              </a:rPr>
              <a:t>RPW zbudowany jest na bazie jednej ofert doskonalenia dostępnych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w ramach projektu.</a:t>
            </a:r>
          </a:p>
          <a:p>
            <a:endParaRPr lang="pl-PL" b="1" dirty="0" smtClean="0">
              <a:latin typeface="Comic Sans MS" pitchFamily="66" charset="0"/>
            </a:endParaRPr>
          </a:p>
          <a:p>
            <a:pPr algn="ctr"/>
            <a:r>
              <a:rPr lang="pl-PL" dirty="0" smtClean="0">
                <a:latin typeface="Comic Sans MS" pitchFamily="66" charset="0"/>
              </a:rPr>
              <a:t>Ostateczne </a:t>
            </a:r>
            <a:r>
              <a:rPr lang="pl-PL" dirty="0">
                <a:latin typeface="Comic Sans MS" pitchFamily="66" charset="0"/>
              </a:rPr>
              <a:t>decyzje dotyczące określenia priorytetów, wokół których będzie budowany roczny plan wspomagania, należą do szkoły i jej </a:t>
            </a:r>
            <a:r>
              <a:rPr lang="pl-PL" dirty="0" smtClean="0">
                <a:latin typeface="Comic Sans MS" pitchFamily="66" charset="0"/>
              </a:rPr>
              <a:t>dyrektora. </a:t>
            </a:r>
            <a:endParaRPr lang="pl-PL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204864"/>
            <a:ext cx="3816424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pomoc</a:t>
            </a:r>
            <a:r>
              <a:rPr lang="pl-PL" sz="2000" dirty="0" smtClean="0">
                <a:latin typeface="Comic Sans MS" pitchFamily="66" charset="0"/>
              </a:rPr>
              <a:t> w definiowaniu ról osób korzystających z wsparcia, ustaleniu ich zadań, pomoc przy zapewnianiu obiegu informacji;</a:t>
            </a:r>
            <a:endParaRPr lang="pl-PL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204864"/>
            <a:ext cx="3816424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pomoc</a:t>
            </a:r>
            <a:r>
              <a:rPr lang="pl-PL" sz="2000" dirty="0" smtClean="0">
                <a:latin typeface="Comic Sans MS" pitchFamily="66" charset="0"/>
              </a:rPr>
              <a:t> w definiowaniu ról osób korzystających z wsparcia, ustaleniu ich zadań, pomoc przy zapewnianiu obiegu informacji;</a:t>
            </a:r>
            <a:endParaRPr lang="pl-PL" sz="2000" dirty="0">
              <a:latin typeface="Comic Sans MS" pitchFamily="66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932040" y="2204864"/>
            <a:ext cx="3600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Szkoły/dyrektora</a:t>
            </a:r>
          </a:p>
          <a:p>
            <a:pPr>
              <a:buNone/>
            </a:pPr>
            <a:r>
              <a:rPr lang="pl-PL" sz="2000" dirty="0" smtClean="0">
                <a:latin typeface="Comic Sans MS" pitchFamily="66" charset="0"/>
              </a:rPr>
              <a:t>monitorowanie i nadzór nad ustalonymi zadaniami;</a:t>
            </a:r>
            <a:endParaRPr lang="pl-PL" sz="2000" dirty="0">
              <a:latin typeface="Comic Sans MS" pitchFamily="66" charset="0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204864"/>
            <a:ext cx="0" cy="2232248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204864"/>
            <a:ext cx="3816424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pomoc</a:t>
            </a:r>
            <a:r>
              <a:rPr lang="pl-PL" sz="2000" dirty="0" smtClean="0">
                <a:latin typeface="Comic Sans MS" pitchFamily="66" charset="0"/>
              </a:rPr>
              <a:t> w definiowaniu ról osób korzystających z wsparcia, ustaleniu ich zadań, pomoc przy zapewnianiu obiegu informacji;</a:t>
            </a:r>
            <a:endParaRPr lang="pl-PL" sz="2000" dirty="0">
              <a:latin typeface="Comic Sans MS" pitchFamily="66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932040" y="2204864"/>
            <a:ext cx="3600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Szkoły/dyrektora</a:t>
            </a:r>
          </a:p>
          <a:p>
            <a:pPr>
              <a:buNone/>
            </a:pPr>
            <a:r>
              <a:rPr lang="pl-PL" sz="2000" dirty="0" smtClean="0">
                <a:latin typeface="Comic Sans MS" pitchFamily="66" charset="0"/>
              </a:rPr>
              <a:t>monitorowanie i nadzór nad ustalonymi zadaniami;</a:t>
            </a:r>
            <a:endParaRPr lang="pl-PL" sz="2000" dirty="0">
              <a:latin typeface="Comic Sans MS" pitchFamily="66" charset="0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204864"/>
            <a:ext cx="0" cy="2232248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539552" y="5013176"/>
            <a:ext cx="81369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l-PL" sz="2000" b="1" dirty="0" smtClean="0">
                <a:solidFill>
                  <a:schemeClr val="tx2"/>
                </a:solidFill>
                <a:latin typeface="Comic Sans MS" pitchFamily="66" charset="0"/>
              </a:rPr>
              <a:t>Ważne!</a:t>
            </a:r>
          </a:p>
          <a:p>
            <a:pPr algn="ctr"/>
            <a:r>
              <a:rPr lang="pl-PL" sz="2000" dirty="0" smtClean="0">
                <a:latin typeface="Comic Sans MS" pitchFamily="66" charset="0"/>
              </a:rPr>
              <a:t>Szkoła podejmuje ostateczne decyzje </a:t>
            </a:r>
            <a:r>
              <a:rPr lang="pl-PL" sz="2000" dirty="0">
                <a:latin typeface="Comic Sans MS" pitchFamily="66" charset="0"/>
              </a:rPr>
              <a:t>dotyczące własnego </a:t>
            </a:r>
            <a:r>
              <a:rPr lang="pl-PL" sz="2000" dirty="0" smtClean="0">
                <a:latin typeface="Comic Sans MS" pitchFamily="66" charset="0"/>
              </a:rPr>
              <a:t>rozwoju. </a:t>
            </a:r>
            <a:endParaRPr lang="pl-PL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2564904"/>
            <a:ext cx="3456384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buNone/>
            </a:pPr>
            <a:r>
              <a:rPr lang="pl-PL" sz="2000" dirty="0" smtClean="0">
                <a:latin typeface="Comic Sans MS" pitchFamily="66" charset="0"/>
              </a:rPr>
              <a:t>pozyskanie, dostarczenie zewnętrznych ekspertów/specjalistów;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2564904"/>
            <a:ext cx="3456384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 marL="0" indent="0">
              <a:buNone/>
            </a:pPr>
            <a:r>
              <a:rPr lang="pl-PL" sz="2000" dirty="0" smtClean="0">
                <a:latin typeface="Comic Sans MS" pitchFamily="66" charset="0"/>
              </a:rPr>
              <a:t>pozyskanie i dostarczenie zewnętrznych ekspertów/specjalistów; </a:t>
            </a:r>
          </a:p>
        </p:txBody>
      </p:sp>
      <p:sp>
        <p:nvSpPr>
          <p:cNvPr id="4" name="Prostokąt 3"/>
          <p:cNvSpPr/>
          <p:nvPr/>
        </p:nvSpPr>
        <p:spPr>
          <a:xfrm>
            <a:off x="4932040" y="2492896"/>
            <a:ext cx="36004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Szkoły</a:t>
            </a:r>
          </a:p>
          <a:p>
            <a:pPr>
              <a:buNone/>
            </a:pPr>
            <a:r>
              <a:rPr lang="pl-PL" sz="2000" dirty="0" smtClean="0">
                <a:latin typeface="Comic Sans MS" pitchFamily="66" charset="0"/>
              </a:rPr>
              <a:t>tworzenie warunków do przeprowadzenia form wsparcia;</a:t>
            </a:r>
            <a:endParaRPr lang="pl-PL" sz="2000" dirty="0">
              <a:latin typeface="Comic Sans MS" pitchFamily="66" charset="0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420888"/>
            <a:ext cx="0" cy="2016224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2276872"/>
            <a:ext cx="3600400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monitorowanie przebiegu realizacji rocznego planu wspomagania;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reagowanie na pojawiające się trudności; 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zarządzanie relacją </a:t>
            </a:r>
            <a:br>
              <a:rPr lang="pl-PL" sz="2000" dirty="0" smtClean="0">
                <a:latin typeface="Comic Sans MS" pitchFamily="66" charset="0"/>
              </a:rPr>
            </a:br>
            <a:r>
              <a:rPr lang="pl-PL" sz="2000" dirty="0" smtClean="0">
                <a:latin typeface="Comic Sans MS" pitchFamily="66" charset="0"/>
              </a:rPr>
              <a:t>ze szkołą;</a:t>
            </a:r>
            <a:endParaRPr lang="pl-PL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2276872"/>
            <a:ext cx="3600400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monitorowanie przebiegu realizacji rocznego planu wspomagania;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reagowanie na pojawiające się trudności; 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zarządzanie relacją </a:t>
            </a:r>
            <a:br>
              <a:rPr lang="pl-PL" sz="2000" dirty="0" smtClean="0">
                <a:latin typeface="Comic Sans MS" pitchFamily="66" charset="0"/>
              </a:rPr>
            </a:br>
            <a:r>
              <a:rPr lang="pl-PL" sz="2000" dirty="0" smtClean="0">
                <a:latin typeface="Comic Sans MS" pitchFamily="66" charset="0"/>
              </a:rPr>
              <a:t>ze szkołą;</a:t>
            </a:r>
            <a:endParaRPr lang="pl-PL" sz="2000" dirty="0">
              <a:latin typeface="Comic Sans MS" pitchFamily="66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932040" y="2276872"/>
            <a:ext cx="367240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Szkoły/dyrektora</a:t>
            </a:r>
          </a:p>
          <a:p>
            <a:pPr>
              <a:buNone/>
            </a:pPr>
            <a:r>
              <a:rPr lang="pl-PL" sz="2000" dirty="0" smtClean="0">
                <a:latin typeface="Comic Sans MS" pitchFamily="66" charset="0"/>
              </a:rPr>
              <a:t>formułowanie i udzielanie informacji zwrotnej </a:t>
            </a:r>
            <a:br>
              <a:rPr lang="pl-PL" sz="2000" dirty="0" smtClean="0">
                <a:latin typeface="Comic Sans MS" pitchFamily="66" charset="0"/>
              </a:rPr>
            </a:br>
            <a:r>
              <a:rPr lang="pl-PL" sz="2000" dirty="0" smtClean="0">
                <a:latin typeface="Comic Sans MS" pitchFamily="66" charset="0"/>
              </a:rPr>
              <a:t>o podejmowanych działaniach;</a:t>
            </a: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420888"/>
            <a:ext cx="0" cy="2448272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2276872"/>
            <a:ext cx="3600400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monitorowanie przebiegu realizacji rocznego planu wspomagania;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reagowanie na pojawiające się trudności; 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zarządzanie relacją </a:t>
            </a:r>
            <a:br>
              <a:rPr lang="pl-PL" sz="2000" dirty="0" smtClean="0">
                <a:latin typeface="Comic Sans MS" pitchFamily="66" charset="0"/>
              </a:rPr>
            </a:br>
            <a:r>
              <a:rPr lang="pl-PL" sz="2000" dirty="0" smtClean="0">
                <a:latin typeface="Comic Sans MS" pitchFamily="66" charset="0"/>
              </a:rPr>
              <a:t>ze szkołą;</a:t>
            </a:r>
            <a:endParaRPr lang="pl-PL" sz="2000" dirty="0">
              <a:latin typeface="Comic Sans MS" pitchFamily="66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932040" y="2276872"/>
            <a:ext cx="367240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Szkoły/dyrektora</a:t>
            </a:r>
          </a:p>
          <a:p>
            <a:pPr>
              <a:buNone/>
            </a:pPr>
            <a:r>
              <a:rPr lang="pl-PL" sz="2000" dirty="0" smtClean="0">
                <a:latin typeface="Comic Sans MS" pitchFamily="66" charset="0"/>
              </a:rPr>
              <a:t>formułowanie i udzielanie informacji zwrotnej </a:t>
            </a:r>
            <a:br>
              <a:rPr lang="pl-PL" sz="2000" dirty="0" smtClean="0">
                <a:latin typeface="Comic Sans MS" pitchFamily="66" charset="0"/>
              </a:rPr>
            </a:br>
            <a:r>
              <a:rPr lang="pl-PL" sz="2000" dirty="0" smtClean="0">
                <a:latin typeface="Comic Sans MS" pitchFamily="66" charset="0"/>
              </a:rPr>
              <a:t>o podejmowanych działaniach;</a:t>
            </a: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420888"/>
            <a:ext cx="0" cy="2448272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611560" y="5085184"/>
            <a:ext cx="82809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  <a:buNone/>
            </a:pPr>
            <a:r>
              <a:rPr lang="pl-PL" b="1" dirty="0" smtClean="0">
                <a:solidFill>
                  <a:schemeClr val="tx2"/>
                </a:solidFill>
                <a:latin typeface="Comic Sans MS" pitchFamily="66" charset="0"/>
              </a:rPr>
              <a:t>Ważne! </a:t>
            </a:r>
          </a:p>
          <a:p>
            <a:pPr algn="ctr">
              <a:buNone/>
            </a:pPr>
            <a:r>
              <a:rPr lang="pl-PL" b="1" dirty="0" smtClean="0">
                <a:latin typeface="Comic Sans MS" pitchFamily="66" charset="0"/>
              </a:rPr>
              <a:t>Rola dyrektora</a:t>
            </a:r>
            <a:r>
              <a:rPr lang="pl-PL" dirty="0" smtClean="0">
                <a:latin typeface="Comic Sans MS" pitchFamily="66" charset="0"/>
              </a:rPr>
              <a:t>: motywowanie do podejmowania ustalonych działań.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2276872"/>
            <a:ext cx="3600400" cy="3600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dokumentowanie przebiegu projektu; 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przygotowanie sprawozdania z przebiegu realizacji rocznego planu wspomagania;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przedstawienie sprawozdania dyrektorowi i radzie pedagogicznej;</a:t>
            </a:r>
            <a:endParaRPr lang="pl-PL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3691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Comic Sans MS" pitchFamily="66" charset="0"/>
              </a:rPr>
              <a:t>Odpowiedzialność na poszczególnych etapach procesu </a:t>
            </a:r>
            <a:endParaRPr lang="pl-PL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2276872"/>
            <a:ext cx="3600400" cy="3600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Comic Sans MS" pitchFamily="66" charset="0"/>
              </a:rPr>
              <a:t>SORE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dokumentowanie przebiegu projektu; 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przygotowanie sprawozdania z przebiegu realizacji rocznego planu wspomagania;</a:t>
            </a:r>
          </a:p>
          <a:p>
            <a:pPr>
              <a:buFont typeface="Wingdings" pitchFamily="2" charset="2"/>
              <a:buChar char="§"/>
            </a:pPr>
            <a:r>
              <a:rPr lang="pl-PL" sz="2000" dirty="0" smtClean="0">
                <a:latin typeface="Comic Sans MS" pitchFamily="66" charset="0"/>
              </a:rPr>
              <a:t>przedstawienie sprawozdania dyrektorowi i radzie pedagogicznej ;</a:t>
            </a:r>
            <a:endParaRPr lang="pl-PL" sz="2000" dirty="0">
              <a:latin typeface="Comic Sans MS" pitchFamily="66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932040" y="2276872"/>
            <a:ext cx="367240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pl-PL" sz="2000" b="1" dirty="0" smtClean="0">
                <a:latin typeface="Comic Sans MS" pitchFamily="66" charset="0"/>
              </a:rPr>
              <a:t>SORE/dyrektora</a:t>
            </a:r>
          </a:p>
          <a:p>
            <a:r>
              <a:rPr lang="pl-PL" sz="2000" dirty="0" smtClean="0">
                <a:latin typeface="Comic Sans MS" pitchFamily="66" charset="0"/>
              </a:rPr>
              <a:t>przygotowanie wspólnie </a:t>
            </a:r>
            <a:br>
              <a:rPr lang="pl-PL" sz="2000" dirty="0" smtClean="0">
                <a:latin typeface="Comic Sans MS" pitchFamily="66" charset="0"/>
              </a:rPr>
            </a:br>
            <a:r>
              <a:rPr lang="pl-PL" sz="2000" dirty="0" smtClean="0">
                <a:latin typeface="Comic Sans MS" pitchFamily="66" charset="0"/>
              </a:rPr>
              <a:t>z dyrektorem rekomendacji do pracy w kolejnym roku szkolnym;</a:t>
            </a:r>
          </a:p>
        </p:txBody>
      </p:sp>
      <p:cxnSp>
        <p:nvCxnSpPr>
          <p:cNvPr id="6" name="Łącznik prosty 5"/>
          <p:cNvCxnSpPr/>
          <p:nvPr/>
        </p:nvCxnSpPr>
        <p:spPr>
          <a:xfrm>
            <a:off x="4644008" y="2420888"/>
            <a:ext cx="0" cy="3456384"/>
          </a:xfrm>
          <a:prstGeom prst="line">
            <a:avLst/>
          </a:prstGeom>
          <a:ln w="381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Kursy_etykiety_studentow_45276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Kursy_etykiety_studentow_452768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/>
          <p:cNvSpPr/>
          <p:nvPr/>
        </p:nvSpPr>
        <p:spPr>
          <a:xfrm>
            <a:off x="251520" y="6021288"/>
            <a:ext cx="784887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pl-PL" sz="2000" b="1" dirty="0" smtClean="0">
                <a:latin typeface="Comic Sans MS" pitchFamily="66" charset="0"/>
              </a:rPr>
              <a:t>„Dowiedz się czego chce twój klient i pomóż mu to osiągnąć”</a:t>
            </a:r>
          </a:p>
          <a:p>
            <a:pPr algn="r"/>
            <a:r>
              <a:rPr lang="pl-PL" sz="1400" i="1" dirty="0" smtClean="0">
                <a:latin typeface="Comic Sans MS" pitchFamily="66" charset="0"/>
              </a:rPr>
              <a:t>Frank </a:t>
            </a:r>
            <a:r>
              <a:rPr lang="pl-PL" sz="1400" i="1" dirty="0" err="1" smtClean="0">
                <a:latin typeface="Comic Sans MS" pitchFamily="66" charset="0"/>
              </a:rPr>
              <a:t>Beger</a:t>
            </a:r>
            <a:endParaRPr lang="pl-PL" sz="1400" b="1" i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Kursy_etykiety_studentow_45276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pole tekstowe 6"/>
          <p:cNvSpPr txBox="1"/>
          <p:nvPr/>
        </p:nvSpPr>
        <p:spPr>
          <a:xfrm>
            <a:off x="3563888" y="6093296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omic Sans MS" pitchFamily="66" charset="0"/>
              </a:rPr>
              <a:t>Dziękuję za </a:t>
            </a:r>
            <a:r>
              <a:rPr lang="pl-PL" sz="3600" dirty="0" smtClean="0">
                <a:latin typeface="Comic Sans MS" pitchFamily="66" charset="0"/>
              </a:rPr>
              <a:t>uwagę</a:t>
            </a:r>
            <a:endParaRPr lang="pl-PL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3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697</Words>
  <Application>Microsoft Office PowerPoint</Application>
  <PresentationFormat>Pokaz na ekranie (4:3)</PresentationFormat>
  <Paragraphs>152</Paragraphs>
  <Slides>29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0" baseType="lpstr">
      <vt:lpstr>Motyw3</vt:lpstr>
      <vt:lpstr>Slajd 1</vt:lpstr>
      <vt:lpstr>Rola i zadania Szkolnego Organizatora Rozwoju</vt:lpstr>
      <vt:lpstr>Szkolny Organizator Rozwoju Edukacji</vt:lpstr>
      <vt:lpstr>Szkolny organizator rozwoju</vt:lpstr>
      <vt:lpstr>Szkolny organizator rozwoju</vt:lpstr>
      <vt:lpstr>Etapy realizacji procesu wsparcia</vt:lpstr>
      <vt:lpstr>Etapy realizacji procesu wsparcia</vt:lpstr>
      <vt:lpstr>Etapy realizacji procesu wsparcia</vt:lpstr>
      <vt:lpstr>Etapy realizacji procesu wsparcia</vt:lpstr>
      <vt:lpstr>Etapy realizacji procesu wsparcia</vt:lpstr>
      <vt:lpstr>Odpowiedzialność na poszczególnych etapach procesu </vt:lpstr>
      <vt:lpstr>Odpowiedzialność na poszczególnych etapach procesu </vt:lpstr>
      <vt:lpstr>Slajd 13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Odpowiedzialność na poszczególnych etapach procesu </vt:lpstr>
      <vt:lpstr>Slajd 27</vt:lpstr>
      <vt:lpstr>Slajd 28</vt:lpstr>
      <vt:lpstr>Slajd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Rola i zadania Szkolnego Organizatora Rozwoju</dc:title>
  <dc:creator>EWA</dc:creator>
  <cp:lastModifiedBy>EWA</cp:lastModifiedBy>
  <cp:revision>52</cp:revision>
  <dcterms:created xsi:type="dcterms:W3CDTF">2013-02-19T06:47:52Z</dcterms:created>
  <dcterms:modified xsi:type="dcterms:W3CDTF">2013-02-23T17:57:10Z</dcterms:modified>
</cp:coreProperties>
</file>